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2-2.png>
</file>

<file path=ppt/media/image-2-3.sv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png>
</file>

<file path=ppt/media/image-4-3.sv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65707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Watcher &amp; Executor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 ve Python Tabanlı CI/CD Otomasyon Aracı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0388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Hazırlayan: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Eray Turan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2420191037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Bilişim Güvenliği Teknolojisi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032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37486" y="3123724"/>
            <a:ext cx="2194679" cy="384929"/>
          </a:xfrm>
          <a:prstGeom prst="roundRect">
            <a:avLst>
              <a:gd name="adj" fmla="val 17879"/>
            </a:avLst>
          </a:prstGeom>
          <a:solidFill>
            <a:srgbClr val="0A004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0358" y="3234214"/>
            <a:ext cx="163830" cy="1638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6103" y="3185160"/>
            <a:ext cx="170318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VE ÇÖZÜM</a:t>
            </a:r>
            <a:endParaRPr lang="en-US" sz="1250" dirty="0"/>
          </a:p>
        </p:txBody>
      </p:sp>
      <p:sp>
        <p:nvSpPr>
          <p:cNvPr id="6" name="Text 2"/>
          <p:cNvSpPr/>
          <p:nvPr/>
        </p:nvSpPr>
        <p:spPr>
          <a:xfrm>
            <a:off x="837486" y="3590568"/>
            <a:ext cx="8217813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Geliştirme Sürecindeki Darboğaz</a:t>
            </a:r>
            <a:endParaRPr lang="en-US" sz="4000" dirty="0"/>
          </a:p>
        </p:txBody>
      </p:sp>
      <p:sp>
        <p:nvSpPr>
          <p:cNvPr id="7" name="Text 3"/>
          <p:cNvSpPr/>
          <p:nvPr/>
        </p:nvSpPr>
        <p:spPr>
          <a:xfrm>
            <a:off x="837486" y="4742617"/>
            <a:ext cx="3072408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Karşılaşılan Problem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837486" y="5331500"/>
            <a:ext cx="6227802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Yazılım geliştirme sürecinde her kod değişikliğinde (CTRL+S) terminale geçiş yapmak, komutları manuel olarak çalıştırmak hem zaman kaybına neden oluyor hem de odak dağınıklığı yaratıyordu.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837486" y="6826448"/>
            <a:ext cx="622780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 süreç özellikle sık test gerektiren projelerde verimliliği düşürüyor ve geliştirici deneyimini olumsuz etkiliyor.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572494" y="4742617"/>
            <a:ext cx="3072408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Geliştirilen Çözüm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7572494" y="5331500"/>
            <a:ext cx="622780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Dosya sistemini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Kernel seviyesinde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izleyen akıllı bir gözcü (Watcher) mekanizması tasarladık.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572494" y="6171128"/>
            <a:ext cx="6227802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Sistem, kod değişikliklerini milisaniyeler içinde algılayarak testleri otomatik olarak başlatıyor ve geliştirme akışını kesintisiz hale getiriyor.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2401" y="541734"/>
            <a:ext cx="1872258" cy="383858"/>
          </a:xfrm>
          <a:prstGeom prst="roundRect">
            <a:avLst>
              <a:gd name="adj" fmla="val 17168"/>
            </a:avLst>
          </a:prstGeom>
          <a:noFill/>
          <a:ln w="7620">
            <a:solidFill>
              <a:srgbClr val="2B0AFF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7655" y="655201"/>
            <a:ext cx="156805" cy="1568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72803" y="608171"/>
            <a:ext cx="1386602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0A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TEKNOLOJI YIĞINI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1112401" y="1003935"/>
            <a:ext cx="5262801" cy="612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Kullanılan Teknolojiler</a:t>
            </a:r>
            <a:endParaRPr lang="en-US" sz="3850" dirty="0"/>
          </a:p>
        </p:txBody>
      </p:sp>
      <p:sp>
        <p:nvSpPr>
          <p:cNvPr id="6" name="Shape 3"/>
          <p:cNvSpPr/>
          <p:nvPr/>
        </p:nvSpPr>
        <p:spPr>
          <a:xfrm>
            <a:off x="1112401" y="1910953"/>
            <a:ext cx="6104692" cy="3439358"/>
          </a:xfrm>
          <a:prstGeom prst="roundRect">
            <a:avLst>
              <a:gd name="adj" fmla="val 23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316117" y="2114669"/>
            <a:ext cx="588407" cy="588407"/>
          </a:xfrm>
          <a:prstGeom prst="roundRect">
            <a:avLst>
              <a:gd name="adj" fmla="val 15538710"/>
            </a:avLst>
          </a:prstGeom>
          <a:solidFill>
            <a:srgbClr val="2B0AFF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7923" y="2276475"/>
            <a:ext cx="264676" cy="2646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16117" y="2899172"/>
            <a:ext cx="2451616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Go (Golang)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316117" y="3323153"/>
            <a:ext cx="5697260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Yüksek performans ve düşük kaynak tüketimi sayesinde Watcher modülünün temelini oluşturuyor.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1316117" y="4068247"/>
            <a:ext cx="569726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Hızlı derleme süresi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1316117" y="4450556"/>
            <a:ext cx="569726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Eşzamanlı (concurrent) işlem desteği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1316117" y="4832866"/>
            <a:ext cx="569726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 kaynaklarını verimli kullanım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7413188" y="1910953"/>
            <a:ext cx="6104811" cy="3439358"/>
          </a:xfrm>
          <a:prstGeom prst="roundRect">
            <a:avLst>
              <a:gd name="adj" fmla="val 23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7616904" y="2114669"/>
            <a:ext cx="588407" cy="588407"/>
          </a:xfrm>
          <a:prstGeom prst="roundRect">
            <a:avLst>
              <a:gd name="adj" fmla="val 15538710"/>
            </a:avLst>
          </a:prstGeom>
          <a:solidFill>
            <a:srgbClr val="2B0AFF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710" y="2276475"/>
            <a:ext cx="264676" cy="26467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616904" y="2899172"/>
            <a:ext cx="2451616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7616904" y="3323153"/>
            <a:ext cx="5697379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Otomatik çalıştırılan hedef proje dili olarak seçildi.</a:t>
            </a:r>
            <a:endParaRPr lang="en-US" sz="1500" dirty="0"/>
          </a:p>
        </p:txBody>
      </p:sp>
      <p:sp>
        <p:nvSpPr>
          <p:cNvPr id="19" name="Text 14"/>
          <p:cNvSpPr/>
          <p:nvPr/>
        </p:nvSpPr>
        <p:spPr>
          <a:xfrm>
            <a:off x="7616904" y="3754517"/>
            <a:ext cx="5697379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Geniş test framework desteği</a:t>
            </a:r>
            <a:endParaRPr lang="en-US" sz="1500" dirty="0"/>
          </a:p>
        </p:txBody>
      </p:sp>
      <p:sp>
        <p:nvSpPr>
          <p:cNvPr id="20" name="Text 15"/>
          <p:cNvSpPr/>
          <p:nvPr/>
        </p:nvSpPr>
        <p:spPr>
          <a:xfrm>
            <a:off x="7616904" y="4136827"/>
            <a:ext cx="5697379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Kolay entegrasyon</a:t>
            </a:r>
            <a:endParaRPr lang="en-US" sz="1500" dirty="0"/>
          </a:p>
        </p:txBody>
      </p:sp>
      <p:sp>
        <p:nvSpPr>
          <p:cNvPr id="21" name="Text 16"/>
          <p:cNvSpPr/>
          <p:nvPr/>
        </p:nvSpPr>
        <p:spPr>
          <a:xfrm>
            <a:off x="7616904" y="4519136"/>
            <a:ext cx="5697379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Hızlı prototipleme</a:t>
            </a:r>
            <a:endParaRPr lang="en-US" sz="1500" dirty="0"/>
          </a:p>
        </p:txBody>
      </p:sp>
      <p:sp>
        <p:nvSpPr>
          <p:cNvPr id="22" name="Shape 17"/>
          <p:cNvSpPr/>
          <p:nvPr/>
        </p:nvSpPr>
        <p:spPr>
          <a:xfrm>
            <a:off x="1112401" y="5570934"/>
            <a:ext cx="6104692" cy="2116812"/>
          </a:xfrm>
          <a:prstGeom prst="roundRect">
            <a:avLst>
              <a:gd name="adj" fmla="val 5184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3" name="Shape 18"/>
          <p:cNvSpPr/>
          <p:nvPr/>
        </p:nvSpPr>
        <p:spPr>
          <a:xfrm>
            <a:off x="1089541" y="5570934"/>
            <a:ext cx="91440" cy="2116812"/>
          </a:xfrm>
          <a:prstGeom prst="roundRect">
            <a:avLst>
              <a:gd name="adj" fmla="val 90089"/>
            </a:avLst>
          </a:prstGeom>
          <a:solidFill>
            <a:srgbClr val="2B0AFF"/>
          </a:solidFill>
          <a:ln/>
        </p:spPr>
      </p:sp>
      <p:sp>
        <p:nvSpPr>
          <p:cNvPr id="24" name="Text 19"/>
          <p:cNvSpPr/>
          <p:nvPr/>
        </p:nvSpPr>
        <p:spPr>
          <a:xfrm>
            <a:off x="1399937" y="5789890"/>
            <a:ext cx="2506623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fsnotify Kütüphanesi</a:t>
            </a:r>
            <a:endParaRPr lang="en-US" sz="1900" dirty="0"/>
          </a:p>
        </p:txBody>
      </p:sp>
      <p:sp>
        <p:nvSpPr>
          <p:cNvPr id="25" name="Text 20"/>
          <p:cNvSpPr/>
          <p:nvPr/>
        </p:nvSpPr>
        <p:spPr>
          <a:xfrm>
            <a:off x="1399937" y="6213872"/>
            <a:ext cx="5598200" cy="1254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İşletim sistemi seviyesinde dosya olaylarını (Create, Write, Modify) yakalayan güçlü bir Go kütüphanesi. Cross-platform uyumluluğu ile Windows, Linux ve macOS'ta sorunsuz çalışır.</a:t>
            </a:r>
            <a:endParaRPr lang="en-US" sz="1500" dirty="0"/>
          </a:p>
        </p:txBody>
      </p:sp>
      <p:sp>
        <p:nvSpPr>
          <p:cNvPr id="26" name="Shape 21"/>
          <p:cNvSpPr/>
          <p:nvPr/>
        </p:nvSpPr>
        <p:spPr>
          <a:xfrm>
            <a:off x="7413188" y="5570934"/>
            <a:ext cx="6104811" cy="2116812"/>
          </a:xfrm>
          <a:prstGeom prst="roundRect">
            <a:avLst>
              <a:gd name="adj" fmla="val 5184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7" name="Shape 22"/>
          <p:cNvSpPr/>
          <p:nvPr/>
        </p:nvSpPr>
        <p:spPr>
          <a:xfrm>
            <a:off x="7390328" y="5570934"/>
            <a:ext cx="91440" cy="2116812"/>
          </a:xfrm>
          <a:prstGeom prst="roundRect">
            <a:avLst>
              <a:gd name="adj" fmla="val 90089"/>
            </a:avLst>
          </a:prstGeom>
          <a:solidFill>
            <a:srgbClr val="2B0AFF"/>
          </a:solidFill>
          <a:ln/>
        </p:spPr>
      </p:sp>
      <p:sp>
        <p:nvSpPr>
          <p:cNvPr id="28" name="Text 23"/>
          <p:cNvSpPr/>
          <p:nvPr/>
        </p:nvSpPr>
        <p:spPr>
          <a:xfrm>
            <a:off x="7700724" y="5789890"/>
            <a:ext cx="2451616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JSON Yapılandırma</a:t>
            </a:r>
            <a:endParaRPr lang="en-US" sz="1900" dirty="0"/>
          </a:p>
        </p:txBody>
      </p:sp>
      <p:sp>
        <p:nvSpPr>
          <p:cNvPr id="29" name="Text 24"/>
          <p:cNvSpPr/>
          <p:nvPr/>
        </p:nvSpPr>
        <p:spPr>
          <a:xfrm>
            <a:off x="7700724" y="6213872"/>
            <a:ext cx="5598319" cy="941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 ayarlarını standartlaştırmak ve kullanıcı konfigürasyonlarını yönetmek için JSON formatı kullanıldı. Bu sayede farklı projeler için esnek ayarlar tanımlanabiliyor.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967174" y="934164"/>
            <a:ext cx="974646" cy="258128"/>
          </a:xfrm>
          <a:prstGeom prst="roundRect">
            <a:avLst>
              <a:gd name="adj" fmla="val 17884"/>
            </a:avLst>
          </a:prstGeom>
          <a:solidFill>
            <a:srgbClr val="0A004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49566" y="1008221"/>
            <a:ext cx="109895" cy="1098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4348" y="975360"/>
            <a:ext cx="645081" cy="175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ÖZELLIKLER</a:t>
            </a:r>
            <a:endParaRPr lang="en-US" sz="850" dirty="0"/>
          </a:p>
        </p:txBody>
      </p:sp>
      <p:sp>
        <p:nvSpPr>
          <p:cNvPr id="6" name="Text 2"/>
          <p:cNvSpPr/>
          <p:nvPr/>
        </p:nvSpPr>
        <p:spPr>
          <a:xfrm>
            <a:off x="5967174" y="1247180"/>
            <a:ext cx="3434834" cy="429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Öne Çıkan Özellikler</a:t>
            </a:r>
            <a:endParaRPr lang="en-US" sz="2700" dirty="0"/>
          </a:p>
        </p:txBody>
      </p:sp>
      <p:sp>
        <p:nvSpPr>
          <p:cNvPr id="7" name="Text 3"/>
          <p:cNvSpPr/>
          <p:nvPr/>
        </p:nvSpPr>
        <p:spPr>
          <a:xfrm>
            <a:off x="5967174" y="1882497"/>
            <a:ext cx="8182451" cy="219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Projeyi güvenilir, verimli ve kullanıcı dostu kılan kritik özelliklerin detaylı incelemesi: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5967174" y="2256830"/>
            <a:ext cx="137279" cy="17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5967174" y="2474952"/>
            <a:ext cx="8182451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0" name="Text 6"/>
          <p:cNvSpPr/>
          <p:nvPr/>
        </p:nvSpPr>
        <p:spPr>
          <a:xfrm>
            <a:off x="5967174" y="2574012"/>
            <a:ext cx="2103239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Self-Check (Oto-Kontrol)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5967174" y="2870954"/>
            <a:ext cx="8182451" cy="439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 başlangıcında kendi dosya bütünlüğünü doğrular, gerekli dizinlerin varlığını kontrol eder ve Windows/Linux ortam uyumluluğunu test eder. Hata durumunda kullanıcıya anlaşılır mesajlar sunar.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5967174" y="3550801"/>
            <a:ext cx="137279" cy="17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050" dirty="0"/>
          </a:p>
        </p:txBody>
      </p:sp>
      <p:sp>
        <p:nvSpPr>
          <p:cNvPr id="13" name="Shape 9"/>
          <p:cNvSpPr/>
          <p:nvPr/>
        </p:nvSpPr>
        <p:spPr>
          <a:xfrm>
            <a:off x="5967174" y="3768923"/>
            <a:ext cx="8182451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4" name="Text 10"/>
          <p:cNvSpPr/>
          <p:nvPr/>
        </p:nvSpPr>
        <p:spPr>
          <a:xfrm>
            <a:off x="5967174" y="3867983"/>
            <a:ext cx="1717358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Akıllı Filtreleme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5967174" y="4164925"/>
            <a:ext cx="8182451" cy="439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Sadece Python (.py) dosyalarını izleyerek gereksiz sistem yükünü önler. Log, cache ve geçici dosyaları (.log, .txt, .tmp) otomatik olarak görmezden gelir ve performansı optimize eder.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5967174" y="4844772"/>
            <a:ext cx="137279" cy="17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050" dirty="0"/>
          </a:p>
        </p:txBody>
      </p:sp>
      <p:sp>
        <p:nvSpPr>
          <p:cNvPr id="17" name="Shape 13"/>
          <p:cNvSpPr/>
          <p:nvPr/>
        </p:nvSpPr>
        <p:spPr>
          <a:xfrm>
            <a:off x="5967174" y="5062895"/>
            <a:ext cx="8182451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8" name="Text 14"/>
          <p:cNvSpPr/>
          <p:nvPr/>
        </p:nvSpPr>
        <p:spPr>
          <a:xfrm>
            <a:off x="5967174" y="5161955"/>
            <a:ext cx="2008465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Debounce Mekanizması</a:t>
            </a:r>
            <a:endParaRPr lang="en-US" sz="1350" dirty="0"/>
          </a:p>
        </p:txBody>
      </p:sp>
      <p:sp>
        <p:nvSpPr>
          <p:cNvPr id="19" name="Text 15"/>
          <p:cNvSpPr/>
          <p:nvPr/>
        </p:nvSpPr>
        <p:spPr>
          <a:xfrm>
            <a:off x="5967174" y="5458897"/>
            <a:ext cx="8182451" cy="439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Hızlı ardışık kaydetme işlemlerinde sistemin çökmesini engellemek için 500ms akıllı bekleme süresi uygulanır. Bu sayede IDE'nin otomatik kaydetme özelliği ile çakışma yaşanmaz.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5967174" y="6138743"/>
            <a:ext cx="137279" cy="171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050" dirty="0"/>
          </a:p>
        </p:txBody>
      </p:sp>
      <p:sp>
        <p:nvSpPr>
          <p:cNvPr id="21" name="Shape 17"/>
          <p:cNvSpPr/>
          <p:nvPr/>
        </p:nvSpPr>
        <p:spPr>
          <a:xfrm>
            <a:off x="5967174" y="6356866"/>
            <a:ext cx="8182451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2" name="Text 18"/>
          <p:cNvSpPr/>
          <p:nvPr/>
        </p:nvSpPr>
        <p:spPr>
          <a:xfrm>
            <a:off x="5967174" y="6455926"/>
            <a:ext cx="1717358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İzole Mimari</a:t>
            </a:r>
            <a:endParaRPr lang="en-US" sz="1350" dirty="0"/>
          </a:p>
        </p:txBody>
      </p:sp>
      <p:sp>
        <p:nvSpPr>
          <p:cNvPr id="23" name="Text 19"/>
          <p:cNvSpPr/>
          <p:nvPr/>
        </p:nvSpPr>
        <p:spPr>
          <a:xfrm>
            <a:off x="5967174" y="6752868"/>
            <a:ext cx="8182451" cy="439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Kaynak kod ve çalışma alanı klasörleri birbirinden tamamen ayrıştırılmıştır. Bu yapı sayesinde sonsuz döngü (infinite loop) senaryoları önlenir ve sistem kararlı çalışır.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7537" y="895469"/>
            <a:ext cx="3822621" cy="465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Sonuç ve Kazanımlar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007537" y="1658541"/>
            <a:ext cx="2576512" cy="491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3x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6365081" y="2336006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Hız Artışı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07537" y="2657832"/>
            <a:ext cx="2576512" cy="7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Geliştirme sürecinde manuel adımların otomasyonu ile 3 kat hızlanma sağlandı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8770144" y="1658541"/>
            <a:ext cx="2576512" cy="491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100%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9127688" y="2336006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Hata Azaltma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8770144" y="2657832"/>
            <a:ext cx="2576512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Manuel test çalıştırma hatalarının tamamen ortadan kaldırılması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11532751" y="1658541"/>
            <a:ext cx="2576512" cy="491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500ms</a:t>
            </a:r>
            <a:endParaRPr lang="en-US" sz="3850" dirty="0"/>
          </a:p>
        </p:txBody>
      </p:sp>
      <p:sp>
        <p:nvSpPr>
          <p:cNvPr id="11" name="Text 8"/>
          <p:cNvSpPr/>
          <p:nvPr/>
        </p:nvSpPr>
        <p:spPr>
          <a:xfrm>
            <a:off x="11890296" y="2336006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Tepki Süresi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1532751" y="2657832"/>
            <a:ext cx="2576512" cy="7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Kod değişikliklerinin algılanması ve testlerin başlatılması arasındaki ortalama süre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6007537" y="3540085"/>
            <a:ext cx="8101727" cy="1126450"/>
          </a:xfrm>
          <a:prstGeom prst="roundRect">
            <a:avLst>
              <a:gd name="adj" fmla="val 5553"/>
            </a:avLst>
          </a:prstGeom>
          <a:solidFill>
            <a:srgbClr val="272525"/>
          </a:solidFill>
          <a:ln w="1524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171605" y="3704153"/>
            <a:ext cx="2180987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Modern CI/CD Deneyimi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171605" y="4025979"/>
            <a:ext cx="7773591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Sürekli Entegrasyon (Continuous Integration) mantığı simüle edilerek profesyonel yazılım geliştirme pratiklerine uygun bir araç geliştirildi.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6007537" y="4815364"/>
            <a:ext cx="8101727" cy="1126450"/>
          </a:xfrm>
          <a:prstGeom prst="roundRect">
            <a:avLst>
              <a:gd name="adj" fmla="val 5553"/>
            </a:avLst>
          </a:prstGeom>
          <a:solidFill>
            <a:srgbClr val="272525"/>
          </a:solidFill>
          <a:ln w="1524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171605" y="4979432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Geliştirici Deneyimi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6171605" y="5301258"/>
            <a:ext cx="7773591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Manuel işlem yükü azaltılarak geliştiricilerin yaratıcı işlere odaklanması sağlandı. Kesintisiz akış ile verimlilik maksimize edildi.</a:t>
            </a:r>
            <a:endParaRPr lang="en-US" sz="1150" dirty="0"/>
          </a:p>
        </p:txBody>
      </p:sp>
      <p:sp>
        <p:nvSpPr>
          <p:cNvPr id="19" name="Text 16"/>
          <p:cNvSpPr/>
          <p:nvPr/>
        </p:nvSpPr>
        <p:spPr>
          <a:xfrm>
            <a:off x="6230898" y="6332696"/>
            <a:ext cx="2978348" cy="372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Teşekkürler!</a:t>
            </a:r>
            <a:endParaRPr lang="en-US" sz="2300" dirty="0"/>
          </a:p>
        </p:txBody>
      </p:sp>
      <p:sp>
        <p:nvSpPr>
          <p:cNvPr id="20" name="Text 17"/>
          <p:cNvSpPr/>
          <p:nvPr/>
        </p:nvSpPr>
        <p:spPr>
          <a:xfrm>
            <a:off x="6230898" y="6928366"/>
            <a:ext cx="7878366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1" name="Shape 18"/>
          <p:cNvSpPr/>
          <p:nvPr/>
        </p:nvSpPr>
        <p:spPr>
          <a:xfrm>
            <a:off x="6007537" y="6109335"/>
            <a:ext cx="15240" cy="1224796"/>
          </a:xfrm>
          <a:prstGeom prst="rect">
            <a:avLst/>
          </a:prstGeom>
          <a:solidFill>
            <a:srgbClr val="2B0AFF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2026-01-19T15:29:16Z</dcterms:created>
  <dcterms:modified xsi:type="dcterms:W3CDTF">2026-01-19T15:29:16Z</dcterms:modified>
</cp:coreProperties>
</file>